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1" d="100"/>
          <a:sy n="91" d="100"/>
        </p:scale>
        <p:origin x="-1374"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35564A6-B6ED-4F8F-AA3B-2AE995254F6E}" type="datetimeFigureOut">
              <a:rPr lang="en-US" smtClean="0"/>
              <a:t>8/31/2011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7663B9-A08D-4201-A075-C6C4CFED0D00}"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AAF9AD-A67B-48CE-ADE6-F9B841675CD1}" type="datetimeFigureOut">
              <a:rPr lang="en-US" smtClean="0"/>
              <a:pPr/>
              <a:t>8/31/2011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DBDC3A-AE0A-4DF6-8B3F-C799F49BBCF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A5DBDC3A-AE0A-4DF6-8B3F-C799F49BBCF0}"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4AFA4C6-E8AF-4324-8EB7-EC62A2CEB9DD}" type="datetimeFigureOut">
              <a:rPr lang="en-US" smtClean="0"/>
              <a:pPr/>
              <a:t>8/31/2011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2D3BB5E-D3AD-4C1D-A472-339CA53A93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D3BB5E-D3AD-4C1D-A472-339CA53A93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D3BB5E-D3AD-4C1D-A472-339CA53A93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D3BB5E-D3AD-4C1D-A472-339CA53A933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D3BB5E-D3AD-4C1D-A472-339CA53A933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D3BB5E-D3AD-4C1D-A472-339CA53A933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2D3BB5E-D3AD-4C1D-A472-339CA53A933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2D3BB5E-D3AD-4C1D-A472-339CA53A933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4AFA4C6-E8AF-4324-8EB7-EC62A2CEB9DD}" type="datetimeFigureOut">
              <a:rPr lang="en-US" smtClean="0"/>
              <a:pPr/>
              <a:t>8/31/2011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2D3BB5E-D3AD-4C1D-A472-339CA53A93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4AFA4C6-E8AF-4324-8EB7-EC62A2CEB9DD}" type="datetimeFigureOut">
              <a:rPr lang="en-US" smtClean="0"/>
              <a:pPr/>
              <a:t>8/31/2011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D3BB5E-D3AD-4C1D-A472-339CA53A933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4AFA4C6-E8AF-4324-8EB7-EC62A2CEB9DD}" type="datetimeFigureOut">
              <a:rPr lang="en-US" smtClean="0"/>
              <a:pPr/>
              <a:t>8/31/2011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2D3BB5E-D3AD-4C1D-A472-339CA53A933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4AFA4C6-E8AF-4324-8EB7-EC62A2CEB9DD}" type="datetimeFigureOut">
              <a:rPr lang="en-US" smtClean="0"/>
              <a:pPr/>
              <a:t>8/31/2011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2D3BB5E-D3AD-4C1D-A472-339CA53A93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ited-States-Constitution.jpeg"/>
          <p:cNvPicPr>
            <a:picLocks noChangeAspect="1"/>
          </p:cNvPicPr>
          <p:nvPr/>
        </p:nvPicPr>
        <p:blipFill>
          <a:blip r:embed="rId2" cstate="print"/>
          <a:stretch>
            <a:fillRect/>
          </a:stretch>
        </p:blipFill>
        <p:spPr>
          <a:xfrm>
            <a:off x="2133600" y="2514600"/>
            <a:ext cx="5029200" cy="3771900"/>
          </a:xfrm>
          <a:prstGeom prst="rect">
            <a:avLst/>
          </a:prstGeom>
        </p:spPr>
      </p:pic>
      <p:sp>
        <p:nvSpPr>
          <p:cNvPr id="2" name="Title 1"/>
          <p:cNvSpPr>
            <a:spLocks noGrp="1"/>
          </p:cNvSpPr>
          <p:nvPr>
            <p:ph type="ctrTitle"/>
          </p:nvPr>
        </p:nvSpPr>
        <p:spPr>
          <a:xfrm>
            <a:off x="304800" y="304801"/>
            <a:ext cx="7772400" cy="914400"/>
          </a:xfrm>
        </p:spPr>
        <p:txBody>
          <a:bodyPr/>
          <a:lstStyle/>
          <a:p>
            <a:r>
              <a:rPr lang="en-US" dirty="0" smtClean="0"/>
              <a:t>Origins of a New Nation	</a:t>
            </a:r>
            <a:endParaRPr lang="en-US" dirty="0"/>
          </a:p>
        </p:txBody>
      </p:sp>
      <p:sp>
        <p:nvSpPr>
          <p:cNvPr id="3" name="Subtitle 2"/>
          <p:cNvSpPr>
            <a:spLocks noGrp="1"/>
          </p:cNvSpPr>
          <p:nvPr>
            <p:ph type="subTitle" idx="1"/>
          </p:nvPr>
        </p:nvSpPr>
        <p:spPr>
          <a:xfrm>
            <a:off x="152400" y="1371600"/>
            <a:ext cx="8610600" cy="838200"/>
          </a:xfrm>
        </p:spPr>
        <p:txBody>
          <a:bodyPr>
            <a:normAutofit fontScale="70000" lnSpcReduction="20000"/>
          </a:bodyPr>
          <a:lstStyle/>
          <a:p>
            <a:pPr algn="l"/>
            <a:r>
              <a:rPr lang="en-US" dirty="0" smtClean="0"/>
              <a:t>Describe the </a:t>
            </a:r>
            <a:r>
              <a:rPr lang="en-US" b="1" dirty="0" smtClean="0"/>
              <a:t>origins, purposes </a:t>
            </a:r>
            <a:r>
              <a:rPr lang="en-US" dirty="0" smtClean="0"/>
              <a:t>and limitations of government and include the contribution of key philosophers and documents.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Parliament imposed these acts which imposed duties (fees) on all kinds of colonial imports, </a:t>
            </a:r>
            <a:r>
              <a:rPr lang="en-US" dirty="0" smtClean="0">
                <a:effectLst>
                  <a:outerShdw blurRad="38100" dist="38100" dir="2700000" algn="tl">
                    <a:srgbClr val="000000">
                      <a:alpha val="43137"/>
                    </a:srgbClr>
                  </a:outerShdw>
                </a:effectLst>
              </a:rPr>
              <a:t>including TEA.</a:t>
            </a:r>
          </a:p>
          <a:p>
            <a:endParaRPr lang="en-US" dirty="0" smtClean="0">
              <a:effectLst>
                <a:outerShdw blurRad="38100" dist="38100" dir="2700000" algn="tl">
                  <a:srgbClr val="000000">
                    <a:alpha val="43137"/>
                  </a:srgbClr>
                </a:outerShdw>
              </a:effectLst>
            </a:endParaRPr>
          </a:p>
          <a:p>
            <a:r>
              <a:rPr lang="en-US" dirty="0" smtClean="0"/>
              <a:t>The Sons of Liberty respond immediately</a:t>
            </a:r>
          </a:p>
          <a:p>
            <a:pPr lvl="1"/>
            <a:r>
              <a:rPr lang="en-US" dirty="0" smtClean="0"/>
              <a:t>Another boycott – almost everyone gave up tea</a:t>
            </a:r>
          </a:p>
          <a:p>
            <a:pPr lvl="1"/>
            <a:r>
              <a:rPr lang="en-US" dirty="0" smtClean="0"/>
              <a:t>Tensions are high</a:t>
            </a:r>
          </a:p>
          <a:p>
            <a:pPr lvl="1"/>
            <a:r>
              <a:rPr lang="en-US" dirty="0" smtClean="0"/>
              <a:t>Britain sends 4000 more troops</a:t>
            </a:r>
          </a:p>
          <a:p>
            <a:pPr lvl="1"/>
            <a:r>
              <a:rPr lang="en-US" dirty="0" smtClean="0"/>
              <a:t>March 5, 1770 British troops open fire on a dock where workers are upset because </a:t>
            </a:r>
            <a:r>
              <a:rPr lang="en-US" dirty="0" err="1" smtClean="0"/>
              <a:t>Britains</a:t>
            </a:r>
            <a:r>
              <a:rPr lang="en-US" dirty="0" smtClean="0"/>
              <a:t> were given their jobs and </a:t>
            </a:r>
          </a:p>
          <a:p>
            <a:pPr lvl="1"/>
            <a:r>
              <a:rPr lang="en-US" dirty="0" smtClean="0"/>
              <a:t>Sons of Liberty </a:t>
            </a:r>
            <a:r>
              <a:rPr lang="en-US" dirty="0" smtClean="0"/>
              <a:t>taunted </a:t>
            </a:r>
            <a:r>
              <a:rPr lang="en-US" dirty="0" smtClean="0"/>
              <a:t>the British solders in front of the Boston Customs House</a:t>
            </a:r>
            <a:r>
              <a:rPr lang="en-US" dirty="0" smtClean="0"/>
              <a:t> </a:t>
            </a:r>
            <a:endParaRPr lang="en-US" dirty="0" smtClean="0"/>
          </a:p>
          <a:p>
            <a:pPr lvl="1"/>
            <a:endParaRPr lang="en-US" dirty="0" smtClean="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1767 – Townshend Acts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March 5, 1770 is known as the Boston Massacre </a:t>
            </a:r>
          </a:p>
          <a:p>
            <a:r>
              <a:rPr lang="en-US" dirty="0" smtClean="0"/>
              <a:t>All duties were lifted except TEA! </a:t>
            </a:r>
          </a:p>
          <a:p>
            <a:pPr>
              <a:buNone/>
            </a:pPr>
            <a:endParaRPr lang="en-US" dirty="0" smtClean="0"/>
          </a:p>
          <a:p>
            <a:pPr>
              <a:buNone/>
            </a:pPr>
            <a:r>
              <a:rPr lang="en-US" dirty="0" smtClean="0"/>
              <a:t>Samuel Adams in Boston lead many other Massachusetts towns in setting up </a:t>
            </a:r>
            <a:r>
              <a:rPr lang="en-US" b="1" dirty="0" smtClean="0"/>
              <a:t>Committees of Correspondence. </a:t>
            </a:r>
          </a:p>
          <a:p>
            <a:pPr>
              <a:buNone/>
            </a:pPr>
            <a:r>
              <a:rPr lang="en-US" dirty="0" smtClean="0"/>
              <a:t>	</a:t>
            </a:r>
            <a:endParaRPr lang="en-US" b="1" dirty="0" smtClean="0"/>
          </a:p>
          <a:p>
            <a:pPr>
              <a:buNone/>
            </a:pPr>
            <a:r>
              <a:rPr lang="en-US" dirty="0" smtClean="0"/>
              <a:t>TO KEEP COMMUNICATION AND IDEAS OPEN it also was powerful in molding public open about the British.</a:t>
            </a:r>
          </a:p>
          <a:p>
            <a:pPr lvl="2"/>
            <a:r>
              <a:rPr lang="en-US" dirty="0" smtClean="0"/>
              <a:t>12 of the 13 colonies participated</a:t>
            </a:r>
            <a:endParaRPr lang="en-US" dirty="0"/>
          </a:p>
        </p:txBody>
      </p:sp>
      <p:sp>
        <p:nvSpPr>
          <p:cNvPr id="2" name="Title 1"/>
          <p:cNvSpPr>
            <a:spLocks noGrp="1"/>
          </p:cNvSpPr>
          <p:nvPr>
            <p:ph type="title"/>
          </p:nvPr>
        </p:nvSpPr>
        <p:spPr/>
        <p:txBody>
          <a:bodyPr/>
          <a:lstStyle/>
          <a:p>
            <a:r>
              <a:rPr lang="en-US" dirty="0" smtClean="0"/>
              <a:t>Five Colonist Die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King George the East India Company permission to sell the 18 million pounds of tea in a surplus in English warehouses because of the colonies boycott. </a:t>
            </a:r>
          </a:p>
          <a:p>
            <a:r>
              <a:rPr lang="en-US" dirty="0" smtClean="0"/>
              <a:t>Colonial merchants were selling tea from other countries. </a:t>
            </a:r>
          </a:p>
          <a:p>
            <a:r>
              <a:rPr lang="en-US" dirty="0" smtClean="0"/>
              <a:t>The East India Company transports the tea to loyal Crown merchants and undercut the other colonial merchants. </a:t>
            </a:r>
            <a:endParaRPr lang="en-US" dirty="0" smtClean="0"/>
          </a:p>
          <a:p>
            <a:r>
              <a:rPr lang="en-US" dirty="0" smtClean="0"/>
              <a:t>The bottom line was to drive down the price of tea and hurt colonial merchants who were forced to buy tea at the higher prices from other merchants. </a:t>
            </a:r>
          </a:p>
        </p:txBody>
      </p:sp>
      <p:sp>
        <p:nvSpPr>
          <p:cNvPr id="2" name="Title 1"/>
          <p:cNvSpPr>
            <a:spLocks noGrp="1"/>
          </p:cNvSpPr>
          <p:nvPr>
            <p:ph type="title"/>
          </p:nvPr>
        </p:nvSpPr>
        <p:spPr/>
        <p:txBody>
          <a:bodyPr/>
          <a:lstStyle/>
          <a:p>
            <a:r>
              <a:rPr lang="en-US" dirty="0" smtClean="0"/>
              <a:t>East India Company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Colonist respond by</a:t>
            </a:r>
          </a:p>
          <a:p>
            <a:pPr lvl="1"/>
            <a:r>
              <a:rPr lang="en-US" dirty="0" smtClean="0"/>
              <a:t>Throwing a party, a “tea party”</a:t>
            </a:r>
          </a:p>
          <a:p>
            <a:pPr lvl="1"/>
            <a:r>
              <a:rPr lang="en-US" dirty="0" smtClean="0"/>
              <a:t>More tea parties followed</a:t>
            </a:r>
          </a:p>
          <a:p>
            <a:pPr lvl="1"/>
            <a:endParaRPr lang="en-US" dirty="0" smtClean="0"/>
          </a:p>
          <a:p>
            <a:pPr lvl="1"/>
            <a:endParaRPr lang="en-US" dirty="0" smtClean="0"/>
          </a:p>
          <a:p>
            <a:r>
              <a:rPr lang="en-US" dirty="0" smtClean="0"/>
              <a:t>King George flew into rage at the actions of his disloyal subjects he is quoted saying, “The die is now cast…The colonies must either submit or triumph”. </a:t>
            </a:r>
            <a:endParaRPr lang="en-US" dirty="0" smtClean="0"/>
          </a:p>
        </p:txBody>
      </p:sp>
      <p:sp>
        <p:nvSpPr>
          <p:cNvPr id="2" name="Title 1"/>
          <p:cNvSpPr>
            <a:spLocks noGrp="1"/>
          </p:cNvSpPr>
          <p:nvPr>
            <p:ph type="title"/>
          </p:nvPr>
        </p:nvSpPr>
        <p:spPr/>
        <p:txBody>
          <a:bodyPr/>
          <a:lstStyle/>
          <a:p>
            <a:r>
              <a:rPr lang="en-US" dirty="0" smtClean="0"/>
              <a:t>Boston Tea Party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Coercive Act 1774 </a:t>
            </a:r>
          </a:p>
          <a:p>
            <a:pPr lvl="1"/>
            <a:r>
              <a:rPr lang="en-US" dirty="0" smtClean="0"/>
              <a:t>Colonist called this the INTOLERABLE ACTS</a:t>
            </a:r>
          </a:p>
          <a:p>
            <a:pPr lvl="1"/>
            <a:r>
              <a:rPr lang="en-US" dirty="0" smtClean="0"/>
              <a:t>The act called for a total blockade of the Boston Harbor until restitution for the tea was made.</a:t>
            </a:r>
          </a:p>
          <a:p>
            <a:pPr lvl="1"/>
            <a:r>
              <a:rPr lang="en-US" dirty="0" smtClean="0"/>
              <a:t>AND it add a provision that reinforced the </a:t>
            </a:r>
            <a:r>
              <a:rPr lang="en-US" b="1" dirty="0" smtClean="0"/>
              <a:t>Quartering Act </a:t>
            </a:r>
            <a:r>
              <a:rPr lang="en-US" dirty="0" smtClean="0"/>
              <a:t>soldiers could be housed in </a:t>
            </a:r>
            <a:r>
              <a:rPr lang="en-US" b="1" dirty="0" smtClean="0"/>
              <a:t>private homes</a:t>
            </a:r>
            <a:r>
              <a:rPr lang="en-US" dirty="0" smtClean="0"/>
              <a:t>. </a:t>
            </a:r>
          </a:p>
          <a:p>
            <a:pPr lvl="2"/>
            <a:r>
              <a:rPr lang="en-US" dirty="0" smtClean="0"/>
              <a:t>Britain sent another 4000 troops. </a:t>
            </a:r>
            <a:endParaRPr lang="en-US" dirty="0"/>
          </a:p>
        </p:txBody>
      </p:sp>
      <p:sp>
        <p:nvSpPr>
          <p:cNvPr id="2" name="Title 1"/>
          <p:cNvSpPr>
            <a:spLocks noGrp="1"/>
          </p:cNvSpPr>
          <p:nvPr>
            <p:ph type="title"/>
          </p:nvPr>
        </p:nvSpPr>
        <p:spPr/>
        <p:txBody>
          <a:bodyPr/>
          <a:lstStyle/>
          <a:p>
            <a:r>
              <a:rPr lang="en-US" dirty="0" smtClean="0"/>
              <a:t>King George and Parliament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Samuel Adams and the Committees of Correspondence spread the word</a:t>
            </a:r>
          </a:p>
          <a:p>
            <a:pPr lvl="1"/>
            <a:r>
              <a:rPr lang="en-US" dirty="0" smtClean="0"/>
              <a:t>Food and money were sent to the people of Boston</a:t>
            </a:r>
          </a:p>
          <a:p>
            <a:r>
              <a:rPr lang="en-US" dirty="0" smtClean="0"/>
              <a:t>Now colonists change their focus from taxes</a:t>
            </a:r>
          </a:p>
          <a:p>
            <a:r>
              <a:rPr lang="en-US" dirty="0" smtClean="0"/>
              <a:t>To how much authority does Britain have? </a:t>
            </a:r>
          </a:p>
          <a:p>
            <a:r>
              <a:rPr lang="en-US" dirty="0" smtClean="0"/>
              <a:t>They gather with the intention of ironing out their differences with Great Britain. </a:t>
            </a:r>
          </a:p>
        </p:txBody>
      </p:sp>
      <p:sp>
        <p:nvSpPr>
          <p:cNvPr id="2" name="Title 1"/>
          <p:cNvSpPr>
            <a:spLocks noGrp="1"/>
          </p:cNvSpPr>
          <p:nvPr>
            <p:ph type="title"/>
          </p:nvPr>
        </p:nvSpPr>
        <p:spPr/>
        <p:txBody>
          <a:bodyPr/>
          <a:lstStyle/>
          <a:p>
            <a:r>
              <a:rPr lang="en-US" dirty="0" smtClean="0"/>
              <a:t>Unexpected UNITY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1"/>
            <a:r>
              <a:rPr lang="en-US" b="1" dirty="0" smtClean="0"/>
              <a:t>They </a:t>
            </a:r>
            <a:r>
              <a:rPr lang="en-US" b="1" dirty="0" smtClean="0"/>
              <a:t>wanted: </a:t>
            </a:r>
            <a:endParaRPr lang="en-US" b="1" dirty="0" smtClean="0"/>
          </a:p>
          <a:p>
            <a:pPr lvl="2"/>
            <a:r>
              <a:rPr lang="en-US" sz="3200" b="1" dirty="0" smtClean="0"/>
              <a:t>rights </a:t>
            </a:r>
            <a:r>
              <a:rPr lang="en-US" sz="3200" b="1" dirty="0" smtClean="0"/>
              <a:t>of petition and assembly, </a:t>
            </a:r>
            <a:endParaRPr lang="en-US" sz="3200" b="1" dirty="0" smtClean="0"/>
          </a:p>
          <a:p>
            <a:pPr lvl="2"/>
            <a:r>
              <a:rPr lang="en-US" sz="3200" b="1" dirty="0" smtClean="0"/>
              <a:t>trial </a:t>
            </a:r>
            <a:r>
              <a:rPr lang="en-US" sz="3200" b="1" dirty="0" smtClean="0"/>
              <a:t>by peers, </a:t>
            </a:r>
            <a:endParaRPr lang="en-US" sz="3200" b="1" dirty="0" smtClean="0"/>
          </a:p>
          <a:p>
            <a:pPr lvl="2"/>
            <a:r>
              <a:rPr lang="en-US" sz="3200" b="1" dirty="0" smtClean="0"/>
              <a:t>freedom </a:t>
            </a:r>
            <a:r>
              <a:rPr lang="en-US" sz="3200" b="1" dirty="0" smtClean="0"/>
              <a:t>from a standing army and </a:t>
            </a:r>
            <a:endParaRPr lang="en-US" sz="3200" b="1" dirty="0" smtClean="0"/>
          </a:p>
          <a:p>
            <a:pPr lvl="2"/>
            <a:r>
              <a:rPr lang="en-US" sz="3200" b="1" dirty="0" smtClean="0"/>
              <a:t>selection </a:t>
            </a:r>
            <a:r>
              <a:rPr lang="en-US" sz="3200" b="1" dirty="0" smtClean="0"/>
              <a:t>of representative to councils to levy taxes.</a:t>
            </a:r>
          </a:p>
          <a:p>
            <a:r>
              <a:rPr lang="en-US" dirty="0" smtClean="0"/>
              <a:t>This was called a Declaration of Rights and Resolves</a:t>
            </a:r>
          </a:p>
          <a:p>
            <a:r>
              <a:rPr lang="en-US" dirty="0" smtClean="0"/>
              <a:t>If the king did not agree they would meet again in May 1775</a:t>
            </a:r>
          </a:p>
          <a:p>
            <a:pPr>
              <a:buNone/>
            </a:pPr>
            <a:endParaRPr lang="en-US" dirty="0"/>
          </a:p>
        </p:txBody>
      </p:sp>
      <p:sp>
        <p:nvSpPr>
          <p:cNvPr id="3" name="Title 2"/>
          <p:cNvSpPr>
            <a:spLocks noGrp="1"/>
          </p:cNvSpPr>
          <p:nvPr>
            <p:ph type="title"/>
          </p:nvPr>
        </p:nvSpPr>
        <p:spPr/>
        <p:txBody>
          <a:bodyPr>
            <a:normAutofit fontScale="90000"/>
          </a:bodyPr>
          <a:lstStyle/>
          <a:p>
            <a:r>
              <a:rPr lang="en-US" sz="3600" dirty="0" smtClean="0"/>
              <a:t>The First Continental Congress 1774</a:t>
            </a:r>
            <a:r>
              <a:rPr lang="en-US" dirty="0" smtClean="0"/>
              <a:t/>
            </a:r>
            <a:br>
              <a:rPr lang="en-US" dirty="0" smtClean="0"/>
            </a:b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Fighting breaks out</a:t>
            </a:r>
          </a:p>
          <a:p>
            <a:r>
              <a:rPr lang="en-US" dirty="0" smtClean="0"/>
              <a:t>April 19, 1775 at Lexington and Concord Massachusetts. </a:t>
            </a:r>
          </a:p>
          <a:p>
            <a:r>
              <a:rPr lang="en-US" dirty="0" smtClean="0"/>
              <a:t>Ralph Waldo Emerson called, “the shot heard around the world”</a:t>
            </a:r>
          </a:p>
          <a:p>
            <a:r>
              <a:rPr lang="en-US" dirty="0" smtClean="0"/>
              <a:t>Eight colonist soldiers,  “Minutemen” were killed and </a:t>
            </a:r>
          </a:p>
          <a:p>
            <a:r>
              <a:rPr lang="en-US" dirty="0" smtClean="0"/>
              <a:t>16,000 British troops besieged Boston</a:t>
            </a:r>
          </a:p>
          <a:p>
            <a:endParaRPr lang="en-US" dirty="0"/>
          </a:p>
        </p:txBody>
      </p:sp>
      <p:sp>
        <p:nvSpPr>
          <p:cNvPr id="3" name="Title 2"/>
          <p:cNvSpPr>
            <a:spLocks noGrp="1"/>
          </p:cNvSpPr>
          <p:nvPr>
            <p:ph type="title"/>
          </p:nvPr>
        </p:nvSpPr>
        <p:spPr/>
        <p:txBody>
          <a:bodyPr/>
          <a:lstStyle/>
          <a:p>
            <a:r>
              <a:rPr lang="en-US" dirty="0" smtClean="0"/>
              <a:t>King George REFUSES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May 10 1775</a:t>
            </a:r>
          </a:p>
          <a:p>
            <a:r>
              <a:rPr lang="en-US" dirty="0" smtClean="0"/>
              <a:t>Delegates are united in the hatred toward Great Britain. </a:t>
            </a:r>
          </a:p>
          <a:p>
            <a:r>
              <a:rPr lang="en-US" dirty="0" smtClean="0"/>
              <a:t>There was no options but war</a:t>
            </a:r>
          </a:p>
          <a:p>
            <a:pPr lvl="1"/>
            <a:r>
              <a:rPr lang="en-US" dirty="0" smtClean="0"/>
              <a:t>George Washington of Virginia was selected as commander of the new Continental Army</a:t>
            </a:r>
            <a:endParaRPr lang="en-US" dirty="0" smtClean="0"/>
          </a:p>
          <a:p>
            <a:pPr lvl="1"/>
            <a:r>
              <a:rPr lang="en-US" dirty="0" smtClean="0"/>
              <a:t>Envoy is sent to France to ask for support</a:t>
            </a:r>
          </a:p>
          <a:p>
            <a:r>
              <a:rPr lang="en-US" dirty="0" smtClean="0"/>
              <a:t>They tried one more time to avoid conflict!</a:t>
            </a:r>
          </a:p>
          <a:p>
            <a:pPr lvl="1"/>
            <a:r>
              <a:rPr lang="en-US" dirty="0" smtClean="0"/>
              <a:t>Wrote the Olive Branch Petition on July 5, 1775</a:t>
            </a:r>
          </a:p>
          <a:p>
            <a:pPr lvl="1"/>
            <a:r>
              <a:rPr lang="en-US" dirty="0" smtClean="0"/>
              <a:t>King rejects and sends 20,000 more troops</a:t>
            </a:r>
            <a:endParaRPr lang="en-US" dirty="0"/>
          </a:p>
        </p:txBody>
      </p:sp>
      <p:sp>
        <p:nvSpPr>
          <p:cNvPr id="3" name="Title 2"/>
          <p:cNvSpPr>
            <a:spLocks noGrp="1"/>
          </p:cNvSpPr>
          <p:nvPr>
            <p:ph type="title"/>
          </p:nvPr>
        </p:nvSpPr>
        <p:spPr/>
        <p:txBody>
          <a:bodyPr>
            <a:normAutofit fontScale="90000"/>
          </a:bodyPr>
          <a:lstStyle/>
          <a:p>
            <a:r>
              <a:rPr lang="en-US" dirty="0" smtClean="0"/>
              <a:t>The Second Continental Congress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January 1776 by Thomas Paine and encouraged by Benjamin Franklin</a:t>
            </a:r>
          </a:p>
          <a:p>
            <a:pPr lvl="1"/>
            <a:r>
              <a:rPr lang="en-US" dirty="0" err="1" smtClean="0"/>
              <a:t>‘Tis</a:t>
            </a:r>
            <a:r>
              <a:rPr lang="en-US" dirty="0" smtClean="0"/>
              <a:t> Time to Part’ from the corrupt Crown</a:t>
            </a:r>
          </a:p>
          <a:p>
            <a:pPr lvl="1"/>
            <a:endParaRPr lang="en-US" dirty="0" smtClean="0"/>
          </a:p>
          <a:p>
            <a:pPr lvl="1"/>
            <a:endParaRPr lang="en-US" dirty="0" smtClean="0"/>
          </a:p>
          <a:p>
            <a:pPr lvl="1">
              <a:buNone/>
            </a:pPr>
            <a:r>
              <a:rPr lang="en-US" dirty="0" smtClean="0"/>
              <a:t>This was an amazing feat, as over 120,000 copies were sold (18.75 million books today). And most people couldn’t read!</a:t>
            </a:r>
          </a:p>
          <a:p>
            <a:pPr lvl="1">
              <a:buNone/>
            </a:pPr>
            <a:endParaRPr lang="en-US" dirty="0"/>
          </a:p>
        </p:txBody>
      </p:sp>
      <p:sp>
        <p:nvSpPr>
          <p:cNvPr id="3" name="Title 2"/>
          <p:cNvSpPr>
            <a:spLocks noGrp="1"/>
          </p:cNvSpPr>
          <p:nvPr>
            <p:ph type="title"/>
          </p:nvPr>
        </p:nvSpPr>
        <p:spPr/>
        <p:txBody>
          <a:bodyPr/>
          <a:lstStyle/>
          <a:p>
            <a:r>
              <a:rPr lang="en-US" dirty="0" smtClean="0"/>
              <a:t>Common Sense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905000"/>
            <a:ext cx="8153400" cy="4495800"/>
          </a:xfrm>
        </p:spPr>
        <p:txBody>
          <a:bodyPr>
            <a:noAutofit/>
          </a:bodyPr>
          <a:lstStyle/>
          <a:p>
            <a:r>
              <a:rPr lang="en-US" dirty="0" smtClean="0"/>
              <a:t>King James I’s system worked well for the colonists. </a:t>
            </a:r>
          </a:p>
          <a:p>
            <a:pPr lvl="1">
              <a:buFont typeface="Wingdings" pitchFamily="2" charset="2"/>
              <a:buChar char="ü"/>
            </a:pPr>
            <a:r>
              <a:rPr lang="en-US" sz="2800" dirty="0" smtClean="0"/>
              <a:t>King rules by divine right; yet allowed significant liberties:</a:t>
            </a:r>
          </a:p>
          <a:p>
            <a:pPr lvl="2">
              <a:buFont typeface="Wingdings" pitchFamily="2" charset="2"/>
              <a:buChar char="ü"/>
            </a:pPr>
            <a:r>
              <a:rPr lang="en-US" sz="2800" dirty="0" smtClean="0"/>
              <a:t>Self-government for example Massachusetts Bay elected a General Court that governed.</a:t>
            </a:r>
          </a:p>
          <a:p>
            <a:pPr lvl="2">
              <a:buFont typeface="Wingdings" pitchFamily="2" charset="2"/>
              <a:buChar char="ü"/>
            </a:pPr>
            <a:r>
              <a:rPr lang="en-US" sz="2800" dirty="0" smtClean="0"/>
              <a:t>Religious practices</a:t>
            </a:r>
          </a:p>
          <a:p>
            <a:pPr lvl="2">
              <a:buFont typeface="Wingdings" pitchFamily="2" charset="2"/>
              <a:buChar char="ü"/>
            </a:pPr>
            <a:r>
              <a:rPr lang="en-US" sz="2800" dirty="0" smtClean="0"/>
              <a:t>Economic organization</a:t>
            </a:r>
            <a:endParaRPr lang="en-US" sz="2800" dirty="0"/>
          </a:p>
        </p:txBody>
      </p:sp>
      <p:sp>
        <p:nvSpPr>
          <p:cNvPr id="2" name="Title 1"/>
          <p:cNvSpPr>
            <a:spLocks noGrp="1"/>
          </p:cNvSpPr>
          <p:nvPr>
            <p:ph type="title"/>
          </p:nvPr>
        </p:nvSpPr>
        <p:spPr/>
        <p:txBody>
          <a:bodyPr>
            <a:normAutofit fontScale="90000"/>
          </a:bodyPr>
          <a:lstStyle/>
          <a:p>
            <a:r>
              <a:rPr lang="en-US" dirty="0" smtClean="0"/>
              <a:t>Being a Colony of Britain,</a:t>
            </a:r>
            <a:br>
              <a:rPr lang="en-US" dirty="0" smtClean="0"/>
            </a:br>
            <a:r>
              <a:rPr lang="en-US" dirty="0" smtClean="0"/>
              <a:t> the First 140 Years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Spurred the call for independence</a:t>
            </a:r>
          </a:p>
          <a:p>
            <a:r>
              <a:rPr lang="en-US" dirty="0" smtClean="0"/>
              <a:t> </a:t>
            </a:r>
            <a:r>
              <a:rPr lang="en-US" dirty="0" smtClean="0"/>
              <a:t>“that these United Colonies are and of right ought to be, free and independent States, ad that all connections to  Great Britain ought to be dissolved”</a:t>
            </a:r>
          </a:p>
          <a:p>
            <a:endParaRPr lang="en-US" dirty="0" smtClean="0"/>
          </a:p>
          <a:p>
            <a:endParaRPr lang="en-US" dirty="0" smtClean="0"/>
          </a:p>
          <a:p>
            <a:endParaRPr lang="en-US" dirty="0" smtClean="0"/>
          </a:p>
          <a:p>
            <a:endParaRPr lang="en-US" dirty="0" smtClean="0"/>
          </a:p>
          <a:p>
            <a:r>
              <a:rPr lang="en-US" dirty="0" smtClean="0"/>
              <a:t>See sheet on CONFEDERATION</a:t>
            </a:r>
          </a:p>
        </p:txBody>
      </p:sp>
      <p:sp>
        <p:nvSpPr>
          <p:cNvPr id="3" name="Title 2"/>
          <p:cNvSpPr>
            <a:spLocks noGrp="1"/>
          </p:cNvSpPr>
          <p:nvPr>
            <p:ph type="title"/>
          </p:nvPr>
        </p:nvSpPr>
        <p:spPr/>
        <p:txBody>
          <a:bodyPr/>
          <a:lstStyle/>
          <a:p>
            <a:r>
              <a:rPr lang="en-US" dirty="0" smtClean="0"/>
              <a:t>Richard Henry Lee of Virginia</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John Adams, Benjamin Franklin, Robert Livingston and Roger Sherman were members. Adams wants a balance with the south so Thomas Jefferson is elected as the chair.</a:t>
            </a:r>
          </a:p>
          <a:p>
            <a:r>
              <a:rPr lang="en-US" dirty="0" smtClean="0"/>
              <a:t>Thomas Jefferson wrote the Declaration of Independence. July 2, 1776 12 of 13 colonies voted for independence (New York abstained).</a:t>
            </a:r>
          </a:p>
          <a:p>
            <a:endParaRPr lang="en-US" dirty="0"/>
          </a:p>
        </p:txBody>
      </p:sp>
      <p:sp>
        <p:nvSpPr>
          <p:cNvPr id="3" name="Title 2"/>
          <p:cNvSpPr>
            <a:spLocks noGrp="1"/>
          </p:cNvSpPr>
          <p:nvPr>
            <p:ph type="title"/>
          </p:nvPr>
        </p:nvSpPr>
        <p:spPr/>
        <p:txBody>
          <a:bodyPr/>
          <a:lstStyle/>
          <a:p>
            <a:r>
              <a:rPr lang="en-US" dirty="0" smtClean="0"/>
              <a:t>Committees were formed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Social Contract Theory and Natural Law advocate. </a:t>
            </a:r>
          </a:p>
          <a:p>
            <a:r>
              <a:rPr lang="en-US" dirty="0" smtClean="0"/>
              <a:t>He said people leave the state of nature and agree to set up a government for the protection of property. </a:t>
            </a:r>
          </a:p>
          <a:p>
            <a:r>
              <a:rPr lang="en-US" dirty="0" smtClean="0"/>
              <a:t>Property included life, liberty and material possessions</a:t>
            </a:r>
          </a:p>
          <a:p>
            <a:r>
              <a:rPr lang="en-US" dirty="0" smtClean="0"/>
              <a:t>Such a government exists for the good of its subjects NOT for the benefit of those governing. </a:t>
            </a:r>
          </a:p>
          <a:p>
            <a:r>
              <a:rPr lang="en-US" dirty="0" smtClean="0"/>
              <a:t>Rebellion is the ultimate consequence against a government. </a:t>
            </a:r>
          </a:p>
        </p:txBody>
      </p:sp>
      <p:sp>
        <p:nvSpPr>
          <p:cNvPr id="3" name="Title 2"/>
          <p:cNvSpPr>
            <a:spLocks noGrp="1"/>
          </p:cNvSpPr>
          <p:nvPr>
            <p:ph type="title"/>
          </p:nvPr>
        </p:nvSpPr>
        <p:spPr/>
        <p:txBody>
          <a:bodyPr/>
          <a:lstStyle/>
          <a:p>
            <a:r>
              <a:rPr lang="en-US" dirty="0" smtClean="0"/>
              <a:t>John Locke’s influence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We hold these truths to be self-evident, that all mean are created equal, that they are endowed by their Creator with certain unalienable Rights, that among these are Life, Liberty and the pursuit of Happiness. </a:t>
            </a:r>
          </a:p>
          <a:p>
            <a:endParaRPr lang="en-US" dirty="0" smtClean="0"/>
          </a:p>
          <a:p>
            <a:r>
              <a:rPr lang="en-US" dirty="0" smtClean="0"/>
              <a:t>See the connection between Jefferson's writings and John </a:t>
            </a:r>
            <a:r>
              <a:rPr lang="en-US" dirty="0" err="1" smtClean="0"/>
              <a:t>Lockes</a:t>
            </a:r>
            <a:r>
              <a:rPr lang="en-US" dirty="0" smtClean="0"/>
              <a:t> ideas? </a:t>
            </a:r>
          </a:p>
          <a:p>
            <a:endParaRPr lang="en-US" dirty="0" smtClean="0"/>
          </a:p>
        </p:txBody>
      </p:sp>
      <p:sp>
        <p:nvSpPr>
          <p:cNvPr id="3" name="Title 2"/>
          <p:cNvSpPr>
            <a:spLocks noGrp="1"/>
          </p:cNvSpPr>
          <p:nvPr>
            <p:ph type="title"/>
          </p:nvPr>
        </p:nvSpPr>
        <p:spPr/>
        <p:txBody>
          <a:bodyPr/>
          <a:lstStyle/>
          <a:p>
            <a:r>
              <a:rPr lang="en-US" dirty="0" smtClean="0"/>
              <a:t>Colonists debt to John Locke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Jefferson did not </a:t>
            </a:r>
            <a:r>
              <a:rPr lang="en-US" dirty="0" smtClean="0"/>
              <a:t>stop</a:t>
            </a:r>
            <a:r>
              <a:rPr lang="en-US" dirty="0" smtClean="0"/>
              <a:t> </a:t>
            </a:r>
            <a:r>
              <a:rPr lang="en-US" dirty="0" smtClean="0"/>
              <a:t>and it was stirring and read aloud July 9, 1776</a:t>
            </a:r>
          </a:p>
          <a:p>
            <a:r>
              <a:rPr lang="en-US" dirty="0" smtClean="0"/>
              <a:t>A</a:t>
            </a:r>
            <a:r>
              <a:rPr lang="en-US" dirty="0" smtClean="0"/>
              <a:t>ll </a:t>
            </a:r>
            <a:r>
              <a:rPr lang="en-US" dirty="0" smtClean="0"/>
              <a:t>the wrongs </a:t>
            </a:r>
            <a:r>
              <a:rPr lang="en-US" dirty="0" smtClean="0"/>
              <a:t>(denial of personal rights and liberties) of </a:t>
            </a:r>
            <a:r>
              <a:rPr lang="en-US" dirty="0" smtClean="0"/>
              <a:t>Britain were </a:t>
            </a:r>
            <a:r>
              <a:rPr lang="en-US" dirty="0" smtClean="0"/>
              <a:t>listed </a:t>
            </a:r>
            <a:r>
              <a:rPr lang="en-US" dirty="0" smtClean="0"/>
              <a:t>it was signed and sent to King George. </a:t>
            </a:r>
            <a:endParaRPr lang="en-US" dirty="0" smtClean="0"/>
          </a:p>
          <a:p>
            <a:pPr lvl="1"/>
            <a:r>
              <a:rPr lang="en-US" dirty="0" smtClean="0"/>
              <a:t>These wrongs were later guaranteed by the U.S. Constitution through the Bill of Rights. </a:t>
            </a:r>
            <a:endParaRPr lang="en-US" dirty="0" smtClean="0"/>
          </a:p>
          <a:p>
            <a:endParaRPr lang="en-US" dirty="0" smtClean="0"/>
          </a:p>
          <a:p>
            <a:r>
              <a:rPr lang="en-US" dirty="0" smtClean="0"/>
              <a:t>The revolutionary war was fought with more vengeance. </a:t>
            </a:r>
          </a:p>
          <a:p>
            <a:endParaRPr lang="en-US" dirty="0"/>
          </a:p>
        </p:txBody>
      </p:sp>
      <p:sp>
        <p:nvSpPr>
          <p:cNvPr id="3" name="Title 2"/>
          <p:cNvSpPr>
            <a:spLocks noGrp="1"/>
          </p:cNvSpPr>
          <p:nvPr>
            <p:ph type="title"/>
          </p:nvPr>
        </p:nvSpPr>
        <p:spPr/>
        <p:txBody>
          <a:bodyPr/>
          <a:lstStyle/>
          <a:p>
            <a:r>
              <a:rPr lang="en-US" dirty="0" smtClean="0"/>
              <a:t>War Continues…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6"/>
          <p:cNvSpPr>
            <a:spLocks noGrp="1"/>
          </p:cNvSpPr>
          <p:nvPr>
            <p:ph idx="1"/>
          </p:nvPr>
        </p:nvSpPr>
        <p:spPr/>
        <p:txBody>
          <a:bodyPr>
            <a:normAutofit/>
          </a:bodyPr>
          <a:lstStyle/>
          <a:p>
            <a:r>
              <a:rPr lang="en-US" dirty="0" smtClean="0"/>
              <a:t>Each state had their own constitutions (fundamental rules for each colony)</a:t>
            </a:r>
          </a:p>
          <a:p>
            <a:r>
              <a:rPr lang="en-US" dirty="0" smtClean="0"/>
              <a:t>Land was abundant</a:t>
            </a:r>
          </a:p>
          <a:p>
            <a:r>
              <a:rPr lang="en-US" dirty="0" smtClean="0"/>
              <a:t>No feudalism – a tradition of rigid class systems. And absolute authority of church and king. </a:t>
            </a:r>
          </a:p>
          <a:p>
            <a:r>
              <a:rPr lang="en-US" dirty="0" smtClean="0"/>
              <a:t>No guild system: craftsmen following strict rules and not allowing for new innovations.</a:t>
            </a:r>
          </a:p>
          <a:p>
            <a:r>
              <a:rPr lang="en-US" dirty="0" smtClean="0"/>
              <a:t>No Compulsory tithing – giving a fixed percent of income to church</a:t>
            </a:r>
          </a:p>
          <a:p>
            <a:endParaRPr lang="en-US" dirty="0"/>
          </a:p>
        </p:txBody>
      </p:sp>
      <p:sp>
        <p:nvSpPr>
          <p:cNvPr id="2" name="Title 1"/>
          <p:cNvSpPr>
            <a:spLocks noGrp="1"/>
          </p:cNvSpPr>
          <p:nvPr>
            <p:ph type="title"/>
          </p:nvPr>
        </p:nvSpPr>
        <p:spPr/>
        <p:txBody>
          <a:bodyPr>
            <a:normAutofit fontScale="90000"/>
          </a:bodyPr>
          <a:lstStyle/>
          <a:p>
            <a:r>
              <a:rPr lang="en-US" b="1" dirty="0" smtClean="0"/>
              <a:t>After 140 years</a:t>
            </a:r>
            <a:br>
              <a:rPr lang="en-US" b="1"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sz="2800" dirty="0" smtClean="0"/>
              <a:t>There was an unwritten contract with the English Colonies.</a:t>
            </a:r>
          </a:p>
          <a:p>
            <a:pPr algn="ctr">
              <a:buNone/>
            </a:pPr>
            <a:r>
              <a:rPr lang="en-US" sz="2800" dirty="0"/>
              <a:t>	</a:t>
            </a:r>
            <a:r>
              <a:rPr lang="en-US" sz="3600" b="1" dirty="0" smtClean="0"/>
              <a:t>TRADE AND TAXATION </a:t>
            </a:r>
          </a:p>
          <a:p>
            <a:pPr algn="ctr">
              <a:buNone/>
            </a:pPr>
            <a:endParaRPr lang="en-US" sz="3600" b="1" dirty="0"/>
          </a:p>
          <a:p>
            <a:pPr algn="ctr">
              <a:buNone/>
            </a:pPr>
            <a:r>
              <a:rPr lang="en-US" sz="3600" b="1" dirty="0" smtClean="0"/>
              <a:t>Colonist would relinquish (give up) the authority to regulate trade and conduct international affairs. Colonists retained the right to levy (charge) their own taxes.</a:t>
            </a:r>
          </a:p>
          <a:p>
            <a:pPr algn="ctr">
              <a:buNone/>
            </a:pPr>
            <a:endParaRPr lang="en-US" sz="2800" dirty="0"/>
          </a:p>
        </p:txBody>
      </p:sp>
      <p:sp>
        <p:nvSpPr>
          <p:cNvPr id="2" name="Title 1"/>
          <p:cNvSpPr>
            <a:spLocks noGrp="1"/>
          </p:cNvSpPr>
          <p:nvPr>
            <p:ph type="title"/>
          </p:nvPr>
        </p:nvSpPr>
        <p:spPr/>
        <p:txBody>
          <a:bodyPr>
            <a:normAutofit fontScale="90000"/>
          </a:bodyPr>
          <a:lstStyle/>
          <a:p>
            <a:r>
              <a:rPr lang="en-US" dirty="0" smtClean="0"/>
              <a:t>The Crown and British Parliament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French and Indian War from 1756 – 1763 </a:t>
            </a:r>
          </a:p>
          <a:p>
            <a:pPr>
              <a:buNone/>
            </a:pPr>
            <a:r>
              <a:rPr lang="en-US" dirty="0"/>
              <a:t>	</a:t>
            </a:r>
            <a:r>
              <a:rPr lang="en-US" dirty="0" smtClean="0"/>
              <a:t>The Seven Years War</a:t>
            </a:r>
          </a:p>
          <a:p>
            <a:pPr>
              <a:buNone/>
            </a:pPr>
            <a:r>
              <a:rPr lang="en-US" sz="1800" dirty="0" smtClean="0"/>
              <a:t>(took place on the “western frontier” of colonies in Canada initiate by the British)</a:t>
            </a:r>
          </a:p>
          <a:p>
            <a:pPr>
              <a:buNone/>
            </a:pPr>
            <a:endParaRPr lang="en-US" sz="1800" dirty="0" smtClean="0"/>
          </a:p>
          <a:p>
            <a:pPr>
              <a:buNone/>
            </a:pPr>
            <a:r>
              <a:rPr lang="en-US" sz="1800" dirty="0" smtClean="0"/>
              <a:t>Conflict involved: Austria, England, France, Great Britain, Prussia and Sweden</a:t>
            </a:r>
          </a:p>
          <a:p>
            <a:pPr>
              <a:buNone/>
            </a:pPr>
            <a:r>
              <a:rPr lang="en-US" sz="1800" dirty="0" smtClean="0"/>
              <a:t>Took place in Europe, India and North America</a:t>
            </a:r>
            <a:endParaRPr lang="en-US" sz="1800" dirty="0"/>
          </a:p>
          <a:p>
            <a:pPr>
              <a:buNone/>
            </a:pPr>
            <a:r>
              <a:rPr lang="en-US" sz="1800" i="1" dirty="0" smtClean="0"/>
              <a:t>In Europe, Sweden , Austria, and France were allied to crush the rising power of Frederick the Great, King of Prussia. The English and the French battled for colonial domination in North America, the Caribbean, and in India (www.ushistory.org)</a:t>
            </a:r>
            <a:endParaRPr lang="en-US" sz="1800" i="1" dirty="0"/>
          </a:p>
          <a:p>
            <a:pPr>
              <a:buNone/>
            </a:pPr>
            <a:r>
              <a:rPr lang="en-US" sz="1800" b="1" dirty="0" smtClean="0"/>
              <a:t>The English dominated after the Treaty of Paris 1763. </a:t>
            </a:r>
          </a:p>
          <a:p>
            <a:pPr>
              <a:buNone/>
            </a:pPr>
            <a:r>
              <a:rPr lang="en-US" sz="1800" b="1" dirty="0"/>
              <a:t>	</a:t>
            </a:r>
            <a:r>
              <a:rPr lang="en-US" sz="1800" b="1" dirty="0" smtClean="0"/>
              <a:t>English needed desperately to pay for their war debts, it almost ended them. </a:t>
            </a:r>
            <a:endParaRPr lang="en-US" sz="1800" b="1" dirty="0"/>
          </a:p>
        </p:txBody>
      </p:sp>
      <p:sp>
        <p:nvSpPr>
          <p:cNvPr id="2" name="Title 1"/>
          <p:cNvSpPr>
            <a:spLocks noGrp="1"/>
          </p:cNvSpPr>
          <p:nvPr>
            <p:ph type="title"/>
          </p:nvPr>
        </p:nvSpPr>
        <p:spPr/>
        <p:txBody>
          <a:bodyPr>
            <a:normAutofit fontScale="90000"/>
          </a:bodyPr>
          <a:lstStyle/>
          <a:p>
            <a:r>
              <a:rPr lang="en-US" dirty="0" smtClean="0"/>
              <a:t>Fragile Agreement Put to the TEST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905000"/>
            <a:ext cx="8077200" cy="4343400"/>
          </a:xfrm>
        </p:spPr>
        <p:txBody>
          <a:bodyPr>
            <a:normAutofit/>
          </a:bodyPr>
          <a:lstStyle/>
          <a:p>
            <a:pPr>
              <a:buNone/>
            </a:pPr>
            <a:r>
              <a:rPr lang="en-US" b="1" dirty="0" smtClean="0"/>
              <a:t>Sugar Act</a:t>
            </a:r>
          </a:p>
          <a:p>
            <a:pPr>
              <a:buNone/>
            </a:pPr>
            <a:r>
              <a:rPr lang="en-US" dirty="0" smtClean="0"/>
              <a:t>Exports to the colonies  were taxed: sugar, wine, coffee and such. </a:t>
            </a:r>
          </a:p>
          <a:p>
            <a:pPr>
              <a:buNone/>
            </a:pPr>
            <a:r>
              <a:rPr lang="en-US" b="1" dirty="0" smtClean="0"/>
              <a:t>Stamp Act</a:t>
            </a:r>
          </a:p>
          <a:p>
            <a:pPr>
              <a:buNone/>
            </a:pPr>
            <a:r>
              <a:rPr lang="en-US" dirty="0" smtClean="0"/>
              <a:t>Colonist have to purchase stamps for: newspapers, magazines and commercial papers</a:t>
            </a:r>
          </a:p>
          <a:p>
            <a:pPr>
              <a:buNone/>
            </a:pPr>
            <a:r>
              <a:rPr lang="en-US" b="1" dirty="0" smtClean="0"/>
              <a:t>Mutiny or Quartering Act </a:t>
            </a:r>
          </a:p>
          <a:p>
            <a:pPr>
              <a:buNone/>
            </a:pPr>
            <a:r>
              <a:rPr lang="en-US" dirty="0" smtClean="0"/>
              <a:t>Requiring colonist to house British troops.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b="1" dirty="0"/>
          </a:p>
        </p:txBody>
      </p:sp>
      <p:sp>
        <p:nvSpPr>
          <p:cNvPr id="2" name="Title 1"/>
          <p:cNvSpPr>
            <a:spLocks noGrp="1"/>
          </p:cNvSpPr>
          <p:nvPr>
            <p:ph type="title"/>
          </p:nvPr>
        </p:nvSpPr>
        <p:spPr>
          <a:xfrm>
            <a:off x="381000" y="381000"/>
            <a:ext cx="8229600" cy="1143000"/>
          </a:xfrm>
        </p:spPr>
        <p:txBody>
          <a:bodyPr/>
          <a:lstStyle/>
          <a:p>
            <a:r>
              <a:rPr lang="en-US" dirty="0" smtClean="0"/>
              <a:t>Acts of 1764 and 1765</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Colonies cried: “No taxation without representation”  </a:t>
            </a:r>
          </a:p>
          <a:p>
            <a:r>
              <a:rPr lang="en-US" b="1" dirty="0" smtClean="0"/>
              <a:t>Boycotted</a:t>
            </a:r>
            <a:r>
              <a:rPr lang="en-US" dirty="0" smtClean="0"/>
              <a:t> goods needing the stamps</a:t>
            </a:r>
          </a:p>
          <a:p>
            <a:r>
              <a:rPr lang="en-US" dirty="0" smtClean="0"/>
              <a:t>Threaten British tax collectors lives</a:t>
            </a:r>
          </a:p>
          <a:p>
            <a:r>
              <a:rPr lang="en-US" dirty="0" smtClean="0"/>
              <a:t>Burned a colonial governor’s home</a:t>
            </a:r>
          </a:p>
          <a:p>
            <a:r>
              <a:rPr lang="en-US" dirty="0" smtClean="0"/>
              <a:t>Outrage, </a:t>
            </a:r>
            <a:r>
              <a:rPr lang="en-US" b="1" dirty="0" smtClean="0"/>
              <a:t>violence</a:t>
            </a:r>
            <a:r>
              <a:rPr lang="en-US" dirty="0" smtClean="0"/>
              <a:t> </a:t>
            </a:r>
            <a:r>
              <a:rPr lang="en-US" dirty="0" smtClean="0"/>
              <a:t>and loud </a:t>
            </a:r>
            <a:r>
              <a:rPr lang="en-US" dirty="0" smtClean="0"/>
              <a:t>protests, riots broke </a:t>
            </a:r>
            <a:r>
              <a:rPr lang="en-US" dirty="0" smtClean="0"/>
              <a:t>out</a:t>
            </a:r>
          </a:p>
          <a:p>
            <a:pPr algn="ctr">
              <a:buNone/>
            </a:pPr>
            <a:r>
              <a:rPr lang="en-US" i="1" dirty="0" smtClean="0"/>
              <a:t>(not the Boston Tea Party…yet</a:t>
            </a:r>
            <a:r>
              <a:rPr lang="en-US" i="1" dirty="0" smtClean="0"/>
              <a:t>)</a:t>
            </a:r>
          </a:p>
          <a:p>
            <a:r>
              <a:rPr lang="en-US" dirty="0" smtClean="0"/>
              <a:t>Men organized forming the </a:t>
            </a:r>
            <a:r>
              <a:rPr lang="en-US" b="1" dirty="0" smtClean="0"/>
              <a:t>Sons of Liberty </a:t>
            </a:r>
            <a:r>
              <a:rPr lang="en-US" dirty="0" smtClean="0"/>
              <a:t>leading were Samuel Adams and Patrick Henry</a:t>
            </a:r>
            <a:endParaRPr lang="en-US" dirty="0" smtClean="0"/>
          </a:p>
          <a:p>
            <a:pPr lvl="1"/>
            <a:r>
              <a:rPr lang="en-US" i="1" dirty="0" smtClean="0"/>
              <a:t>STAMP ACT WAS MOST THREATING! </a:t>
            </a:r>
            <a:endParaRPr lang="en-US" i="1" dirty="0" smtClean="0"/>
          </a:p>
          <a:p>
            <a:endParaRPr lang="en-US" dirty="0" smtClean="0"/>
          </a:p>
        </p:txBody>
      </p:sp>
      <p:sp>
        <p:nvSpPr>
          <p:cNvPr id="2" name="Title 1"/>
          <p:cNvSpPr>
            <a:spLocks noGrp="1"/>
          </p:cNvSpPr>
          <p:nvPr>
            <p:ph type="title"/>
          </p:nvPr>
        </p:nvSpPr>
        <p:spPr/>
        <p:txBody>
          <a:bodyPr/>
          <a:lstStyle/>
          <a:p>
            <a:r>
              <a:rPr lang="en-US" dirty="0" smtClean="0"/>
              <a:t>Colonists Reactions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Stamp Act of Congress </a:t>
            </a:r>
            <a:r>
              <a:rPr lang="en-US" dirty="0" smtClean="0"/>
              <a:t>- 1765</a:t>
            </a:r>
            <a:endParaRPr lang="en-US" dirty="0" smtClean="0"/>
          </a:p>
          <a:p>
            <a:pPr lvl="1">
              <a:buNone/>
            </a:pPr>
            <a:r>
              <a:rPr lang="en-US" dirty="0"/>
              <a:t> </a:t>
            </a:r>
            <a:r>
              <a:rPr lang="en-US" dirty="0" smtClean="0"/>
              <a:t>9 of 12 colonies sent representatives to NYC</a:t>
            </a:r>
          </a:p>
          <a:p>
            <a:pPr lvl="1">
              <a:buNone/>
            </a:pPr>
            <a:r>
              <a:rPr lang="en-US" dirty="0" smtClean="0"/>
              <a:t>There were conflicting views: </a:t>
            </a:r>
            <a:endParaRPr lang="en-US" dirty="0" smtClean="0"/>
          </a:p>
          <a:p>
            <a:pPr lvl="2"/>
            <a:r>
              <a:rPr lang="en-US" dirty="0" smtClean="0"/>
              <a:t>colonists thought Parliament had no authority to tax</a:t>
            </a:r>
            <a:r>
              <a:rPr lang="en-US" dirty="0"/>
              <a:t> </a:t>
            </a:r>
            <a:r>
              <a:rPr lang="en-US" dirty="0" smtClean="0"/>
              <a:t>them without representation</a:t>
            </a:r>
          </a:p>
          <a:p>
            <a:pPr lvl="2"/>
            <a:r>
              <a:rPr lang="en-US" dirty="0" smtClean="0"/>
              <a:t>Parliament believed direct representation was impractical and</a:t>
            </a:r>
          </a:p>
          <a:p>
            <a:pPr lvl="3"/>
            <a:r>
              <a:rPr lang="en-US" dirty="0" smtClean="0"/>
              <a:t>They represented the best interest for all of England including the colonies</a:t>
            </a:r>
          </a:p>
          <a:p>
            <a:pPr lvl="3"/>
            <a:r>
              <a:rPr lang="en-US" dirty="0" smtClean="0"/>
              <a:t>Instead the representatives got a list of all their violations to the Crown of England.</a:t>
            </a:r>
          </a:p>
        </p:txBody>
      </p:sp>
      <p:sp>
        <p:nvSpPr>
          <p:cNvPr id="2" name="Title 1"/>
          <p:cNvSpPr>
            <a:spLocks noGrp="1"/>
          </p:cNvSpPr>
          <p:nvPr>
            <p:ph type="title"/>
          </p:nvPr>
        </p:nvSpPr>
        <p:spPr/>
        <p:txBody>
          <a:bodyPr/>
          <a:lstStyle/>
          <a:p>
            <a:r>
              <a:rPr lang="en-US" dirty="0" smtClean="0"/>
              <a:t>New York City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Stamp Act and revised the Sugar Act 1766</a:t>
            </a:r>
          </a:p>
          <a:p>
            <a:pPr lvl="1"/>
            <a:r>
              <a:rPr lang="en-US" dirty="0" smtClean="0"/>
              <a:t>Mainly because the uproar made by British merchants</a:t>
            </a:r>
          </a:p>
          <a:p>
            <a:pPr lvl="2"/>
            <a:r>
              <a:rPr lang="en-US" dirty="0" smtClean="0"/>
              <a:t>Why? (remember the boycotts)</a:t>
            </a:r>
          </a:p>
          <a:p>
            <a:pPr lvl="1"/>
            <a:r>
              <a:rPr lang="en-US" dirty="0" smtClean="0"/>
              <a:t>Do you think the colonists were quieted down? </a:t>
            </a:r>
          </a:p>
          <a:p>
            <a:pPr lvl="1"/>
            <a:endParaRPr lang="en-US" dirty="0" smtClean="0"/>
          </a:p>
          <a:p>
            <a:pPr lvl="1"/>
            <a:endParaRPr lang="en-US" dirty="0" smtClean="0"/>
          </a:p>
          <a:p>
            <a:pPr lvl="1"/>
            <a:r>
              <a:rPr lang="en-US" dirty="0" smtClean="0"/>
              <a:t>What do you think or remember happening next? </a:t>
            </a:r>
          </a:p>
          <a:p>
            <a:pPr lvl="2"/>
            <a:endParaRPr lang="en-US" dirty="0" smtClean="0"/>
          </a:p>
        </p:txBody>
      </p:sp>
      <p:sp>
        <p:nvSpPr>
          <p:cNvPr id="2" name="Title 1"/>
          <p:cNvSpPr>
            <a:spLocks noGrp="1"/>
          </p:cNvSpPr>
          <p:nvPr>
            <p:ph type="title"/>
          </p:nvPr>
        </p:nvSpPr>
        <p:spPr/>
        <p:txBody>
          <a:bodyPr/>
          <a:lstStyle/>
          <a:p>
            <a:r>
              <a:rPr lang="en-US" dirty="0" smtClean="0"/>
              <a:t>Parliament Repeals Acts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404</TotalTime>
  <Words>1253</Words>
  <Application>Microsoft Office PowerPoint</Application>
  <PresentationFormat>On-screen Show (4:3)</PresentationFormat>
  <Paragraphs>163</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Origins of a New Nation </vt:lpstr>
      <vt:lpstr>Being a Colony of Britain,  the First 140 Years</vt:lpstr>
      <vt:lpstr>After 140 years </vt:lpstr>
      <vt:lpstr>The Crown and British Parliament</vt:lpstr>
      <vt:lpstr>Fragile Agreement Put to the TEST</vt:lpstr>
      <vt:lpstr>Acts of 1764 and 1765</vt:lpstr>
      <vt:lpstr>Colonists Reactions</vt:lpstr>
      <vt:lpstr>New York City</vt:lpstr>
      <vt:lpstr>Parliament Repeals Acts</vt:lpstr>
      <vt:lpstr>1767 – Townshend Acts </vt:lpstr>
      <vt:lpstr>Five Colonist Die</vt:lpstr>
      <vt:lpstr>East India Company</vt:lpstr>
      <vt:lpstr>Boston Tea Party</vt:lpstr>
      <vt:lpstr>King George and Parliament</vt:lpstr>
      <vt:lpstr>Unexpected UNITY</vt:lpstr>
      <vt:lpstr>The First Continental Congress 1774 </vt:lpstr>
      <vt:lpstr>King George REFUSES</vt:lpstr>
      <vt:lpstr>The Second Continental Congress</vt:lpstr>
      <vt:lpstr>Common Sense</vt:lpstr>
      <vt:lpstr>Richard Henry Lee of Virginia</vt:lpstr>
      <vt:lpstr>Committees were formed</vt:lpstr>
      <vt:lpstr>John Locke’s influence</vt:lpstr>
      <vt:lpstr>Colonists debt to John Locke</vt:lpstr>
      <vt:lpstr>War Continues…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Documents</dc:title>
  <dc:creator>wnichols</dc:creator>
  <cp:lastModifiedBy>wnichols</cp:lastModifiedBy>
  <cp:revision>33</cp:revision>
  <dcterms:created xsi:type="dcterms:W3CDTF">2011-08-31T17:27:19Z</dcterms:created>
  <dcterms:modified xsi:type="dcterms:W3CDTF">2011-09-01T04:29:35Z</dcterms:modified>
</cp:coreProperties>
</file>